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2" r:id="rId1"/>
    <p:sldMasterId id="2147483924" r:id="rId2"/>
  </p:sldMasterIdLst>
  <p:notesMasterIdLst>
    <p:notesMasterId r:id="rId20"/>
  </p:notesMasterIdLst>
  <p:sldIdLst>
    <p:sldId id="256" r:id="rId3"/>
    <p:sldId id="257" r:id="rId4"/>
    <p:sldId id="262" r:id="rId5"/>
    <p:sldId id="258" r:id="rId6"/>
    <p:sldId id="263" r:id="rId7"/>
    <p:sldId id="259" r:id="rId8"/>
    <p:sldId id="264" r:id="rId9"/>
    <p:sldId id="388" r:id="rId10"/>
    <p:sldId id="397" r:id="rId11"/>
    <p:sldId id="389" r:id="rId12"/>
    <p:sldId id="390" r:id="rId13"/>
    <p:sldId id="402" r:id="rId14"/>
    <p:sldId id="393" r:id="rId15"/>
    <p:sldId id="394" r:id="rId16"/>
    <p:sldId id="392" r:id="rId17"/>
    <p:sldId id="403" r:id="rId18"/>
    <p:sldId id="265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4"/>
    <p:restoredTop sz="94601"/>
  </p:normalViewPr>
  <p:slideViewPr>
    <p:cSldViewPr snapToGrid="0">
      <p:cViewPr varScale="1">
        <p:scale>
          <a:sx n="51" d="100"/>
          <a:sy n="51" d="100"/>
        </p:scale>
        <p:origin x="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NSEG.INT\CNSEG\ESTUDOS\Demandas%20peri&#243;dicas\Presid&#234;ncia\Dados%20macroecon&#244;micos\Painel%20Macroecon&#244;mico\Reposit&#243;rio\20231003_Painel_Economico_sem_comentarios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000">
                <a:solidFill>
                  <a:srgbClr val="3E1E8E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pPr>
            <a:r>
              <a:rPr lang="pt-BR" sz="1050" b="1" i="0" u="none" strike="noStrike" kern="120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anose="00000500000000000000" pitchFamily="2" charset="0"/>
              </a:rPr>
              <a:t>Saldo da Balança Comercial</a:t>
            </a:r>
          </a:p>
          <a:p>
            <a:pPr algn="l">
              <a:defRPr sz="1000">
                <a:solidFill>
                  <a:srgbClr val="3E1E8E"/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pPr>
            <a:r>
              <a:rPr lang="pt-BR" sz="1000" b="0" i="0" u="none" strike="noStrike" kern="1200" baseline="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 panose="00000500000000000000" pitchFamily="2" charset="0"/>
              </a:rPr>
              <a:t>Pagamentos (em US$ bilhões, acumulado em 12 meses)</a:t>
            </a:r>
            <a:endParaRPr lang="en-US" sz="1000" b="0" i="0" u="none" strike="noStrike" kern="1200" baseline="0" dirty="0">
              <a:solidFill>
                <a:srgbClr val="000000">
                  <a:lumMod val="65000"/>
                  <a:lumOff val="35000"/>
                </a:srgbClr>
              </a:solidFill>
              <a:latin typeface="Montserrat" panose="00000500000000000000" pitchFamily="2" charset="0"/>
            </a:endParaRPr>
          </a:p>
        </c:rich>
      </c:tx>
      <c:layout>
        <c:manualLayout>
          <c:xMode val="edge"/>
          <c:yMode val="edge"/>
          <c:x val="1.5469118951912738E-2"/>
          <c:y val="9.9454176186849451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792914567951872E-2"/>
          <c:y val="0.12271409833291022"/>
          <c:w val="0.96094707196008111"/>
          <c:h val="0.78132626724210874"/>
        </c:manualLayout>
      </c:layout>
      <c:barChart>
        <c:barDir val="col"/>
        <c:grouping val="clustered"/>
        <c:varyColors val="0"/>
        <c:ser>
          <c:idx val="0"/>
          <c:order val="0"/>
          <c:tx>
            <c:v>Balança Comercial</c:v>
          </c:tx>
          <c:spPr>
            <a:solidFill>
              <a:srgbClr val="3E1E8E"/>
            </a:solidFill>
            <a:ln>
              <a:noFill/>
            </a:ln>
          </c:spPr>
          <c:invertIfNegative val="0"/>
          <c:dLbls>
            <c:dLbl>
              <c:idx val="48"/>
              <c:layout>
                <c:manualLayout>
                  <c:x val="-1.2000219777955585E-2"/>
                  <c:y val="-3.7416116611661165E-2"/>
                </c:manualLayout>
              </c:layout>
              <c:numFmt formatCode="#,##0.0" sourceLinked="0"/>
              <c:spPr>
                <a:solidFill>
                  <a:srgbClr val="3E1E8E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Leelawadee UI" panose="020B0502040204020203" pitchFamily="34" charset="-34"/>
                      <a:cs typeface="Leelawadee UI" panose="020B0502040204020203" pitchFamily="34" charset="-34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452261306532666E-2"/>
                      <c:h val="7.30337078651685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7FE-4F53-81D5-5FAC705C93F7}"/>
                </c:ext>
              </c:extLst>
            </c:dLbl>
            <c:spPr>
              <a:solidFill>
                <a:srgbClr val="3E1E8E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1"/>
                    </a:solidFill>
                    <a:latin typeface="Leelawadee UI" panose="020B0502040204020203" pitchFamily="34" charset="-34"/>
                    <a:cs typeface="Leelawadee UI" panose="020B0502040204020203" pitchFamily="34" charset="-34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'AUTO -Macroeconômico- Gráficos'!$P$3:$P$51</c:f>
              <c:numCache>
                <c:formatCode>[$-416]mmm\-yy;@</c:formatCode>
                <c:ptCount val="49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  <c:pt idx="11">
                  <c:v>44013</c:v>
                </c:pt>
                <c:pt idx="12">
                  <c:v>44044</c:v>
                </c:pt>
                <c:pt idx="13">
                  <c:v>44075</c:v>
                </c:pt>
                <c:pt idx="14">
                  <c:v>44105</c:v>
                </c:pt>
                <c:pt idx="15">
                  <c:v>44136</c:v>
                </c:pt>
                <c:pt idx="16">
                  <c:v>44166</c:v>
                </c:pt>
                <c:pt idx="17">
                  <c:v>44197</c:v>
                </c:pt>
                <c:pt idx="18">
                  <c:v>44228</c:v>
                </c:pt>
                <c:pt idx="19">
                  <c:v>44256</c:v>
                </c:pt>
                <c:pt idx="20">
                  <c:v>44287</c:v>
                </c:pt>
                <c:pt idx="21">
                  <c:v>44317</c:v>
                </c:pt>
                <c:pt idx="22">
                  <c:v>44348</c:v>
                </c:pt>
                <c:pt idx="23">
                  <c:v>44378</c:v>
                </c:pt>
                <c:pt idx="24">
                  <c:v>44409</c:v>
                </c:pt>
                <c:pt idx="25">
                  <c:v>44440</c:v>
                </c:pt>
                <c:pt idx="26">
                  <c:v>44470</c:v>
                </c:pt>
                <c:pt idx="27">
                  <c:v>44501</c:v>
                </c:pt>
                <c:pt idx="28">
                  <c:v>44531</c:v>
                </c:pt>
                <c:pt idx="29">
                  <c:v>44562</c:v>
                </c:pt>
                <c:pt idx="30">
                  <c:v>44593</c:v>
                </c:pt>
                <c:pt idx="31">
                  <c:v>44621</c:v>
                </c:pt>
                <c:pt idx="32">
                  <c:v>44652</c:v>
                </c:pt>
                <c:pt idx="33">
                  <c:v>44682</c:v>
                </c:pt>
                <c:pt idx="34">
                  <c:v>44713</c:v>
                </c:pt>
                <c:pt idx="35">
                  <c:v>44743</c:v>
                </c:pt>
                <c:pt idx="36">
                  <c:v>44774</c:v>
                </c:pt>
                <c:pt idx="37">
                  <c:v>44805</c:v>
                </c:pt>
                <c:pt idx="38">
                  <c:v>44835</c:v>
                </c:pt>
                <c:pt idx="39">
                  <c:v>44866</c:v>
                </c:pt>
                <c:pt idx="40">
                  <c:v>44896</c:v>
                </c:pt>
                <c:pt idx="41">
                  <c:v>44927</c:v>
                </c:pt>
                <c:pt idx="42">
                  <c:v>44958</c:v>
                </c:pt>
                <c:pt idx="43">
                  <c:v>44986</c:v>
                </c:pt>
                <c:pt idx="44">
                  <c:v>45017</c:v>
                </c:pt>
                <c:pt idx="45">
                  <c:v>45047</c:v>
                </c:pt>
                <c:pt idx="46">
                  <c:v>45078</c:v>
                </c:pt>
                <c:pt idx="47">
                  <c:v>45108</c:v>
                </c:pt>
                <c:pt idx="48">
                  <c:v>45139</c:v>
                </c:pt>
              </c:numCache>
            </c:numRef>
          </c:cat>
          <c:val>
            <c:numRef>
              <c:f>'AUTO -Macroeconômico- Gráficos'!$Q$3:$Q$51</c:f>
              <c:numCache>
                <c:formatCode>0.0</c:formatCode>
                <c:ptCount val="49"/>
                <c:pt idx="0">
                  <c:v>33.9375</c:v>
                </c:pt>
                <c:pt idx="1">
                  <c:v>32.262100000000004</c:v>
                </c:pt>
                <c:pt idx="2">
                  <c:v>28.441800000000001</c:v>
                </c:pt>
                <c:pt idx="3">
                  <c:v>27.553800000000003</c:v>
                </c:pt>
                <c:pt idx="4">
                  <c:v>26.546700000000001</c:v>
                </c:pt>
                <c:pt idx="5">
                  <c:v>22.910400000000003</c:v>
                </c:pt>
                <c:pt idx="6">
                  <c:v>21.9236</c:v>
                </c:pt>
                <c:pt idx="7">
                  <c:v>21.133300000000002</c:v>
                </c:pt>
                <c:pt idx="8">
                  <c:v>22.029299999999996</c:v>
                </c:pt>
                <c:pt idx="9">
                  <c:v>21.363899999999997</c:v>
                </c:pt>
                <c:pt idx="10">
                  <c:v>23.637599999999999</c:v>
                </c:pt>
                <c:pt idx="11">
                  <c:v>29.847999999999999</c:v>
                </c:pt>
                <c:pt idx="12">
                  <c:v>33.461300000000001</c:v>
                </c:pt>
                <c:pt idx="13">
                  <c:v>35.633400000000002</c:v>
                </c:pt>
                <c:pt idx="14">
                  <c:v>38.718400000000003</c:v>
                </c:pt>
                <c:pt idx="15">
                  <c:v>38.587000000000003</c:v>
                </c:pt>
                <c:pt idx="16">
                  <c:v>32.369399999999999</c:v>
                </c:pt>
                <c:pt idx="17">
                  <c:v>33.373199999999997</c:v>
                </c:pt>
                <c:pt idx="18">
                  <c:v>32.299699999999994</c:v>
                </c:pt>
                <c:pt idx="19">
                  <c:v>29.694899999999997</c:v>
                </c:pt>
                <c:pt idx="20">
                  <c:v>33.576800000000006</c:v>
                </c:pt>
                <c:pt idx="21">
                  <c:v>37.799900000000001</c:v>
                </c:pt>
                <c:pt idx="22">
                  <c:v>39.374000000000002</c:v>
                </c:pt>
                <c:pt idx="23">
                  <c:v>39.098999999999997</c:v>
                </c:pt>
                <c:pt idx="24">
                  <c:v>39.823099999999997</c:v>
                </c:pt>
                <c:pt idx="25">
                  <c:v>38.009599999999999</c:v>
                </c:pt>
                <c:pt idx="26">
                  <c:v>35.693400000000004</c:v>
                </c:pt>
                <c:pt idx="27">
                  <c:v>31.6751</c:v>
                </c:pt>
                <c:pt idx="28">
                  <c:v>36.363399999999999</c:v>
                </c:pt>
                <c:pt idx="29">
                  <c:v>37.627499999999998</c:v>
                </c:pt>
                <c:pt idx="30">
                  <c:v>41.539600000000007</c:v>
                </c:pt>
                <c:pt idx="31">
                  <c:v>48.148000000000003</c:v>
                </c:pt>
                <c:pt idx="32">
                  <c:v>46.213399999999993</c:v>
                </c:pt>
                <c:pt idx="33">
                  <c:v>42.204500000000003</c:v>
                </c:pt>
                <c:pt idx="34">
                  <c:v>42.089399999999998</c:v>
                </c:pt>
                <c:pt idx="35">
                  <c:v>39.957699999999996</c:v>
                </c:pt>
                <c:pt idx="36">
                  <c:v>36.839500000000001</c:v>
                </c:pt>
                <c:pt idx="37">
                  <c:v>36.347300000000004</c:v>
                </c:pt>
                <c:pt idx="38">
                  <c:v>36.989400000000003</c:v>
                </c:pt>
                <c:pt idx="39">
                  <c:v>43.991399999999999</c:v>
                </c:pt>
                <c:pt idx="40">
                  <c:v>44.153400000000005</c:v>
                </c:pt>
                <c:pt idx="41">
                  <c:v>46.41640000000001</c:v>
                </c:pt>
                <c:pt idx="42">
                  <c:v>45.103500000000004</c:v>
                </c:pt>
                <c:pt idx="43">
                  <c:v>48.273900000000005</c:v>
                </c:pt>
                <c:pt idx="44">
                  <c:v>48.800800000000002</c:v>
                </c:pt>
                <c:pt idx="45">
                  <c:v>54.765700000000002</c:v>
                </c:pt>
                <c:pt idx="46">
                  <c:v>55.645099999999999</c:v>
                </c:pt>
                <c:pt idx="47">
                  <c:v>58.133600000000001</c:v>
                </c:pt>
                <c:pt idx="48">
                  <c:v>63.1997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FE-4F53-81D5-5FAC705C9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55152128"/>
        <c:axId val="39932992"/>
      </c:barChart>
      <c:dateAx>
        <c:axId val="55152128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low"/>
        <c:txPr>
          <a:bodyPr rot="-5400000"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pPr>
            <a:endParaRPr lang="pt-BR"/>
          </a:p>
        </c:txPr>
        <c:crossAx val="39932992"/>
        <c:crosses val="autoZero"/>
        <c:auto val="1"/>
        <c:lblOffset val="100"/>
        <c:baseTimeUnit val="months"/>
        <c:majorUnit val="1"/>
      </c:dateAx>
      <c:valAx>
        <c:axId val="399329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Leelawadee UI" panose="020B0502040204020203" pitchFamily="34" charset="-34"/>
                <a:cs typeface="Leelawadee UI" panose="020B0502040204020203" pitchFamily="34" charset="-34"/>
              </a:defRPr>
            </a:pPr>
            <a:endParaRPr lang="pt-BR"/>
          </a:p>
        </c:txPr>
        <c:crossAx val="55152128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>
        <a:lumMod val="95000"/>
      </a:schemeClr>
    </a:solidFill>
    <a:ln w="28575">
      <a:solidFill>
        <a:srgbClr val="EC5A22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F744F-10C8-4C9B-9709-E02DE6749F5A}" type="datetimeFigureOut">
              <a:rPr lang="pt-BR" smtClean="0"/>
              <a:t>09/10/2023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9F58B-1CAD-4AD2-BCEF-AEA249407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23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617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68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485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77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173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668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732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19daab5050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g119daab5050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041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9daab505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9daab505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0A654-30E8-B254-09D5-AE74E8AD5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37729E-FF15-640F-EC6C-6DA3F91F7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1EC3B1-8716-2851-34DE-E0F6F85A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FEFB02-4BC0-E30A-7907-0A37EB8B0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D02589-0A38-217C-8D3D-32D25FDE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4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C7E14-821D-3B12-8217-0C57718A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628852-2437-E252-00E1-5C67EB5BE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E1D4B2-6EA5-8199-6C42-43270F655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86C988-5928-BC2C-2ADE-986F295D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2E6EF5-3C58-7EF9-4A3B-125E01FA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8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962DA0-5254-5B6B-BEDE-A58942645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03130D-39C0-C069-A8DA-58AC52862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6C351D7-110F-7A31-A3F6-B329D3E2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60B4F9-394B-B74D-BE44-0B1E0D11A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A178A8-6CC8-72D1-8FF2-6D0E0C3C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2" y="992767"/>
            <a:ext cx="11360801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1" y="3778833"/>
            <a:ext cx="11360801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20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93" lvl="0" indent="-45719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84" lvl="1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77" lvl="2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70" lvl="3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62" lvl="4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54" lvl="5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147" lvl="6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739" lvl="7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331" lvl="8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5643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93" lvl="0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8"/>
            </a:lvl1pPr>
            <a:lvl2pPr marL="1219184" lvl="1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77" lvl="2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70" lvl="3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62" lvl="4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54" lvl="5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147" lvl="6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739" lvl="7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331" lvl="8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93" lvl="0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8"/>
            </a:lvl1pPr>
            <a:lvl2pPr marL="1219184" lvl="1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77" lvl="2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70" lvl="3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62" lvl="4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54" lvl="5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147" lvl="6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739" lvl="7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331" lvl="8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381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4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93" lvl="0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84" lvl="1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77" lvl="2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70" lvl="3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62" lvl="4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54" lvl="5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147" lvl="6" indent="-40639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739" lvl="7" indent="-40639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331" lvl="8" indent="-40639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0899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401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3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8"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1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1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1" y="3737435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2" y="965433"/>
            <a:ext cx="5116001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93" lvl="0" indent="-45719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84" lvl="1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77" lvl="2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70" lvl="3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62" lvl="4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54" lvl="5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147" lvl="6" indent="-42332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739" lvl="7" indent="-42332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331" lvl="8" indent="-42332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8721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93" lvl="0" indent="-3047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636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B5F7C-D33C-9711-EFB8-DE67BDFCA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76EE46-064C-B525-9E0A-929A3FEB2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ACA132-E1A2-1062-C009-9DBE430C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A9DFC-B8F1-4B69-E8AF-89F14C49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3A1DE-5AEE-582C-324C-8BAB343A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648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1" y="1474833"/>
            <a:ext cx="11360801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1" y="4202967"/>
            <a:ext cx="11360801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93" lvl="0" indent="-45719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84" lvl="1" indent="-42332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77" lvl="2" indent="-42332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70" lvl="3" indent="-42332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62" lvl="4" indent="-42332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54" lvl="5" indent="-42332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147" lvl="6" indent="-423328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739" lvl="7" indent="-423328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331" lvl="8" indent="-423328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9973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098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D8289-1C5E-D7DC-EDCC-0DCA1140D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030AE25-5712-6DC2-7C3A-50D8120EA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39686-79F2-C0A8-8906-502384038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F1806A-A0D0-2095-8EEA-D3094E9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8007A4-D359-33D1-9739-F2C93E0B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C3493-F1D8-2D1A-A2C0-7A9B3C4A4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EEB1F44-3D63-D915-AEC2-5D45B3A039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83CA4F-A812-7759-E2C5-4A3C15805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D2CC005-AB8E-95A7-EB60-8883EE19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D10593C-D651-06F1-63DB-C6BC3986A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0774A0A-B110-7628-FCC5-7F25E068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AC9378-6EC1-9B91-28C5-4E4AF4269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3AFDCB1-1032-9B9C-F630-A4D5D6FB0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7AE09B6-026B-EEB1-82E8-02F1939ED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EDC6E2F-1F21-72A7-7476-430617E9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EE16B8-5232-AB55-769C-B210778FA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677A88-2D1B-A099-F3B5-2C1C58FF3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FE363E-E0AD-2958-DDD1-87F945D8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DA0FBB6-19E0-BD66-0084-763303706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FDC842-B055-50F2-2795-C6DF6E9B5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B76C09-869A-3582-C9FE-B5EDE5E7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7683AB-7585-2A5E-7776-1660DD717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1EA5BB-C99E-4C1B-1851-18EFFD1A7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0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292BDC4-82B1-F0A7-E9BB-562B8E875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7ADAEA8-4816-70FD-3DCA-533B4C4C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E55A7B-B567-EE62-61AE-9FC29BC8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BF6A4A-1D01-05A6-997D-860E9216E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21A47A-60C6-B0AF-A300-2997F89E7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411F9B-E897-87C0-1B87-6922BBD9D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625E05-D0EB-AF73-8CE8-D3CCEDA4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8F75B1-8C4C-9072-3A46-A281483B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B182D3-4206-C36C-CFA2-4CDED20C8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CC7AF7-3177-922F-E87B-E5D5E67E3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44FBA34-FBAA-A4E5-AC70-3195FFEFC7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CF74978-CBA6-298E-F753-DC258633A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E154E6-1308-18E0-1FEE-F51C68A81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ABD250-E43D-4620-DBD1-4162AA79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A07BE8-CE3E-E064-B1A1-83CD599B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9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303AA8D-17D4-93D7-5B0A-88979305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1F71B8-080F-CB58-CB66-CDFB31DA7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8F245B-C756-E627-BD90-D361FCE24E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105122-C98A-8C95-69B8-C91073BDE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026144-0353-25AD-2027-F5A652E38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MSIPCMContentMarking" descr="{&quot;HashCode&quot;:-1038031055,&quot;Placement&quot;:&quot;Footer&quot;,&quot;Top&quot;:520.3781,&quot;Left&quot;:452.558044,&quot;SlideWidth&quot;:960,&quot;SlideHeight&quot;:540}">
            <a:extLst>
              <a:ext uri="{FF2B5EF4-FFF2-40B4-BE49-F238E27FC236}">
                <a16:creationId xmlns:a16="http://schemas.microsoft.com/office/drawing/2014/main" id="{16DBE0C1-62DE-5FB6-6A56-4D0986163D62}"/>
              </a:ext>
            </a:extLst>
          </p:cNvPr>
          <p:cNvSpPr txBox="1"/>
          <p:nvPr userDrawn="1"/>
        </p:nvSpPr>
        <p:spPr>
          <a:xfrm>
            <a:off x="5747487" y="6608802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9336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1" y="593367"/>
            <a:ext cx="113608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1" y="1536633"/>
            <a:ext cx="1136080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5">
                <a:solidFill>
                  <a:schemeClr val="dk2"/>
                </a:solidFill>
              </a:defRPr>
            </a:lvl1pPr>
            <a:lvl2pPr lvl="1" algn="r">
              <a:buNone/>
              <a:defRPr sz="1335">
                <a:solidFill>
                  <a:schemeClr val="dk2"/>
                </a:solidFill>
              </a:defRPr>
            </a:lvl2pPr>
            <a:lvl3pPr lvl="2" algn="r">
              <a:buNone/>
              <a:defRPr sz="1335">
                <a:solidFill>
                  <a:schemeClr val="dk2"/>
                </a:solidFill>
              </a:defRPr>
            </a:lvl3pPr>
            <a:lvl4pPr lvl="3" algn="r">
              <a:buNone/>
              <a:defRPr sz="1335">
                <a:solidFill>
                  <a:schemeClr val="dk2"/>
                </a:solidFill>
              </a:defRPr>
            </a:lvl4pPr>
            <a:lvl5pPr lvl="4" algn="r">
              <a:buNone/>
              <a:defRPr sz="1335">
                <a:solidFill>
                  <a:schemeClr val="dk2"/>
                </a:solidFill>
              </a:defRPr>
            </a:lvl5pPr>
            <a:lvl6pPr lvl="5" algn="r">
              <a:buNone/>
              <a:defRPr sz="1335">
                <a:solidFill>
                  <a:schemeClr val="dk2"/>
                </a:solidFill>
              </a:defRPr>
            </a:lvl6pPr>
            <a:lvl7pPr lvl="6" algn="r">
              <a:buNone/>
              <a:defRPr sz="1335">
                <a:solidFill>
                  <a:schemeClr val="dk2"/>
                </a:solidFill>
              </a:defRPr>
            </a:lvl7pPr>
            <a:lvl8pPr lvl="7" algn="r">
              <a:buNone/>
              <a:defRPr sz="1335">
                <a:solidFill>
                  <a:schemeClr val="dk2"/>
                </a:solidFill>
              </a:defRPr>
            </a:lvl8pPr>
            <a:lvl9pPr lvl="8" algn="r">
              <a:buNone/>
              <a:defRPr sz="133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MSIPCMContentMarking" descr="{&quot;HashCode&quot;:-1038031055,&quot;Placement&quot;:&quot;Footer&quot;,&quot;Top&quot;:520.3781,&quot;Left&quot;:452.558044,&quot;SlideWidth&quot;:960,&quot;SlideHeight&quot;:540}">
            <a:extLst>
              <a:ext uri="{FF2B5EF4-FFF2-40B4-BE49-F238E27FC236}">
                <a16:creationId xmlns:a16="http://schemas.microsoft.com/office/drawing/2014/main" id="{3FF9829D-8AFE-0B4A-D871-31A4FD769616}"/>
              </a:ext>
            </a:extLst>
          </p:cNvPr>
          <p:cNvSpPr txBox="1"/>
          <p:nvPr userDrawn="1"/>
        </p:nvSpPr>
        <p:spPr>
          <a:xfrm>
            <a:off x="5747487" y="6608802"/>
            <a:ext cx="697026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1000">
                <a:solidFill>
                  <a:srgbClr val="000000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0150629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caetano/Library/Group%20Containers/UBF8T346G9.ms/WebArchiveCopyPasteTempFiles/com.microsoft.Word/map-world-seperate-countries-blue-with-white-outline.jpg%3fs=612x612&amp;w=0&amp;k=20&amp;c=Mq1uApCsTecv_kSDz9KMMBcEaTl1GP2kjUtdbkCUBIM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oleObject" Target="file:///\\CNSEG.INT\CNSEG\ESTUDOS\Demandas%20pontuais\Esteves%20Colnago\Apresenta&#231;&#227;o%20C6\Slide%203.xlsx!Gr&#225;fico!%5bSlide%203.xlsx%5dGr&#225;fico%20Gr&#225;fico%20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oleObject" Target="file:///\\CNSEG.INT\CNSEG\ESTUDOS\Demandas%20pontuais\Esteves%20Colnago\Apresenta&#231;&#227;o%20C6\Slide%204.xlsx!STP-20230620103944717!L7C7:L10C24" TargetMode="External"/><Relationship Id="rId5" Type="http://schemas.openxmlformats.org/officeDocument/2006/relationships/image" Target="../media/image13.emf"/><Relationship Id="rId4" Type="http://schemas.openxmlformats.org/officeDocument/2006/relationships/oleObject" Target="file:///\\CNSEG.INT\CNSEG\ESTUDOS\Demandas%20pontuais\Esteves%20Colnago\Apresenta&#231;&#227;o%20C6\Slide%204.xlsx!Gr&#225;fico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emf"/><Relationship Id="rId4" Type="http://schemas.openxmlformats.org/officeDocument/2006/relationships/oleObject" Target="file:///\\CNSEG.INT\CNSEG\ESTUDOS\Demandas%20pontuais\Esteves%20Colnago\Apresenta&#231;&#227;o%20C6\Slide%207.xlsx!Gr&#225;fico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oleObject" Target="file:///\\CNSEG.INT\CNSEG\ESTUDOS\Demandas%20pontuais\Esteves%20Colnago\Apresenta&#231;&#227;o%20C6\Slide%208.xlsx!Gr&#225;fico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oleObject" Target="file:///\\CNSEG.INT\CNSEG\ESTUDOS\Demandas%20pontuais\Esteves%20Colnago\Apresenta&#231;&#227;o%20C6\Slide%206.xlsx!STP-20230620103944717!L280C12:L281C22" TargetMode="External"/><Relationship Id="rId5" Type="http://schemas.openxmlformats.org/officeDocument/2006/relationships/image" Target="../media/image18.emf"/><Relationship Id="rId4" Type="http://schemas.openxmlformats.org/officeDocument/2006/relationships/oleObject" Target="file:///\\CNSEG.INT\CNSEG\ESTUDOS\Demandas%20pontuais\Esteves%20Colnago\Apresenta&#231;&#227;o%20C6\Slide%206.xlsx!Gr&#225;fico2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caetano/Library/Group%20Containers/UBF8T346G9.ms/WebArchiveCopyPasteTempFiles/com.microsoft.Word/map-world-seperate-countries-blue-with-white-outline.jpg%3fs=612x612&amp;w=0&amp;k=20&amp;c=Mq1uApCsTecv_kSDz9KMMBcEaTl1GP2kjUtdbkCUBIM=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assets.weforum.org/editor/4rgEg0IkuXCkeo3zwCd2Xy5Pph09VHBiE4DnUAaYzwQ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ldprotests.org/" TargetMode="External"/><Relationship Id="rId4" Type="http://schemas.openxmlformats.org/officeDocument/2006/relationships/hyperlink" Target="http://global-platform.org/%23/protes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urocaetano/Library/Group%20Containers/UBF8T346G9.ms/WebArchiveCopyPasteTempFiles/com.microsoft.Word/2Q==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file:////Users/maurocaetano/Library/Group%20Containers/UBF8T346G9.ms/WebArchiveCopyPasteTempFiles/com.microsoft.Word/9k=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einsurancene.ws/riots-in-france-expected-to-pose-manageable-losses-for-insurance-industry-dbrs-morningstar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wissr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oleObject" Target="file:///\\CNSEG.INT\CNSEG\ESTUDOS\Demandas%20pontuais\Esteves%20Colnago\Apresenta&#231;&#227;o%20C6\Slide%201%20-%20Novo.xlsx!Cag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1" name="Rectangle 104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5" name="Imagem 2" descr="ilustrações, clipart, desenhos animados e ícones de mapa mundo seperate países azuis com contorno branco - world">
            <a:extLst>
              <a:ext uri="{FF2B5EF4-FFF2-40B4-BE49-F238E27FC236}">
                <a16:creationId xmlns:a16="http://schemas.microsoft.com/office/drawing/2014/main" id="{55B53D2A-1A52-20DC-4A36-05A2EFA76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22167" b="1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Rectangle 104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414BD4-0224-842F-169F-5E4078ADD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31" y="2669517"/>
            <a:ext cx="4757454" cy="1518965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800" b="1" dirty="0"/>
              <a:t>Riscos Políticos:</a:t>
            </a:r>
            <a:br>
              <a:rPr lang="pt-BR" sz="2800" b="1" dirty="0"/>
            </a:br>
            <a:r>
              <a:rPr lang="pt-BR" sz="2800" dirty="0"/>
              <a:t>Impactos e Estratégia para as Empresas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DECD2-75B6-F70D-9BF9-ACD569FC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31" y="4299626"/>
            <a:ext cx="4757455" cy="747652"/>
          </a:xfrm>
          <a:noFill/>
        </p:spPr>
        <p:txBody>
          <a:bodyPr>
            <a:normAutofit/>
          </a:bodyPr>
          <a:lstStyle/>
          <a:p>
            <a:pPr algn="l"/>
            <a:r>
              <a:rPr lang="pt-BR" sz="2400" b="1" dirty="0"/>
              <a:t>PALESTRA EXPO ABGR | </a:t>
            </a:r>
            <a:r>
              <a:rPr lang="pt-BR" b="1" dirty="0"/>
              <a:t>10/10/2023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C1D6345-C3A0-C76B-3437-6388ABD1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6076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7867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FGV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D4CECFC-EF12-3CF7-AE57-793E2D369F61}"/>
              </a:ext>
            </a:extLst>
          </p:cNvPr>
          <p:cNvGraphicFramePr>
            <a:graphicFrameLocks/>
          </p:cNvGraphicFramePr>
          <p:nvPr/>
        </p:nvGraphicFramePr>
        <p:xfrm>
          <a:off x="1034400" y="219640"/>
          <a:ext cx="10123200" cy="63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8947508" imgH="4826219" progId="Excel.Sheet.12">
                  <p:link updateAutomatic="1"/>
                </p:oleObj>
              </mc:Choice>
              <mc:Fallback>
                <p:oleObj name="Worksheet" r:id="rId4" imgW="8947508" imgH="4826219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5D4CECFC-EF12-3CF7-AE57-793E2D369F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400" y="219640"/>
                        <a:ext cx="10123200" cy="6302400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01737BEF-99AF-3EE9-3F09-F9100E374A84}"/>
              </a:ext>
            </a:extLst>
          </p:cNvPr>
          <p:cNvCxnSpPr/>
          <p:nvPr/>
        </p:nvCxnSpPr>
        <p:spPr>
          <a:xfrm flipV="1">
            <a:off x="9724572" y="2278744"/>
            <a:ext cx="1136013" cy="667657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E5AF1140-7F66-7D62-65A8-939638635B85}"/>
              </a:ext>
            </a:extLst>
          </p:cNvPr>
          <p:cNvSpPr txBox="1"/>
          <p:nvPr/>
        </p:nvSpPr>
        <p:spPr>
          <a:xfrm>
            <a:off x="8991683" y="1553371"/>
            <a:ext cx="186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PIB 2023</a:t>
            </a:r>
          </a:p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+/- 2,7 a 3%</a:t>
            </a:r>
          </a:p>
        </p:txBody>
      </p:sp>
    </p:spTree>
    <p:extLst>
      <p:ext uri="{BB962C8B-B14F-4D97-AF65-F5344CB8AC3E}">
        <p14:creationId xmlns:p14="http://schemas.microsoft.com/office/powerpoint/2010/main" val="73790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BCB e IBGE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E7C308A-5373-42A7-3965-6E3B60D5BDA6}"/>
              </a:ext>
            </a:extLst>
          </p:cNvPr>
          <p:cNvGraphicFramePr>
            <a:graphicFrameLocks/>
          </p:cNvGraphicFramePr>
          <p:nvPr/>
        </p:nvGraphicFramePr>
        <p:xfrm>
          <a:off x="1032000" y="130629"/>
          <a:ext cx="10128000" cy="5562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740974" imgH="6108744" progId="Excel.Sheet.12">
                  <p:link updateAutomatic="1"/>
                </p:oleObj>
              </mc:Choice>
              <mc:Fallback>
                <p:oleObj name="Worksheet" r:id="rId4" imgW="9740974" imgH="610874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4E7C308A-5373-42A7-3965-6E3B60D5B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2000" y="130629"/>
                        <a:ext cx="10128000" cy="5562172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E93AB72-68F1-51D2-9011-AB9582602E1A}"/>
              </a:ext>
            </a:extLst>
          </p:cNvPr>
          <p:cNvGraphicFramePr>
            <a:graphicFrameLocks/>
          </p:cNvGraphicFramePr>
          <p:nvPr/>
        </p:nvGraphicFramePr>
        <p:xfrm>
          <a:off x="1036800" y="5664000"/>
          <a:ext cx="10123200" cy="8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3385948" imgH="844638" progId="Excel.Sheet.12">
                  <p:link updateAutomatic="1"/>
                </p:oleObj>
              </mc:Choice>
              <mc:Fallback>
                <p:oleObj name="Worksheet" r:id="rId6" imgW="13385948" imgH="844638" progId="Excel.Sheet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E93AB72-68F1-51D2-9011-AB9582602E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6800" y="5664000"/>
                        <a:ext cx="10123200" cy="864000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852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Banco Central do Brasil e IBGE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5BC7CE-97D2-1F3F-63AE-C77A146CB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37" y="436561"/>
            <a:ext cx="9571655" cy="5972471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A4316348-B160-D068-8C2B-B05225D1E38A}"/>
              </a:ext>
            </a:extLst>
          </p:cNvPr>
          <p:cNvCxnSpPr/>
          <p:nvPr/>
        </p:nvCxnSpPr>
        <p:spPr>
          <a:xfrm>
            <a:off x="1319868" y="3384345"/>
            <a:ext cx="8805296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632E0F-D67C-9744-A385-8721DE32AE4D}"/>
              </a:ext>
            </a:extLst>
          </p:cNvPr>
          <p:cNvSpPr txBox="1"/>
          <p:nvPr/>
        </p:nvSpPr>
        <p:spPr>
          <a:xfrm>
            <a:off x="6186366" y="3080694"/>
            <a:ext cx="2066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FFAB40">
                    <a:lumMod val="50000"/>
                  </a:srgbClr>
                </a:solidFill>
                <a:latin typeface="Arial"/>
                <a:cs typeface="Arial"/>
                <a:sym typeface="Arial"/>
              </a:rPr>
              <a:t>“Taxa Neutra”</a:t>
            </a:r>
          </a:p>
        </p:txBody>
      </p:sp>
    </p:spTree>
    <p:extLst>
      <p:ext uri="{BB962C8B-B14F-4D97-AF65-F5344CB8AC3E}">
        <p14:creationId xmlns:p14="http://schemas.microsoft.com/office/powerpoint/2010/main" val="194981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Secretaria do Tesouro Nacional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641EA2A-EE9D-2775-FB08-2398157B16D2}"/>
              </a:ext>
            </a:extLst>
          </p:cNvPr>
          <p:cNvGraphicFramePr>
            <a:graphicFrameLocks/>
          </p:cNvGraphicFramePr>
          <p:nvPr/>
        </p:nvGraphicFramePr>
        <p:xfrm>
          <a:off x="794159" y="118534"/>
          <a:ext cx="10407243" cy="6347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740974" imgH="6108744" progId="Excel.Sheet.12">
                  <p:link updateAutomatic="1"/>
                </p:oleObj>
              </mc:Choice>
              <mc:Fallback>
                <p:oleObj name="Worksheet" r:id="rId4" imgW="9740974" imgH="610874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641EA2A-EE9D-2775-FB08-2398157B1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159" y="118534"/>
                        <a:ext cx="10407243" cy="6347580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0C8870A-F2CA-D192-555C-897C536B7728}"/>
              </a:ext>
            </a:extLst>
          </p:cNvPr>
          <p:cNvSpPr txBox="1"/>
          <p:nvPr/>
        </p:nvSpPr>
        <p:spPr>
          <a:xfrm>
            <a:off x="2371089" y="1163273"/>
            <a:ext cx="29289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pt-BR" sz="16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Jan-Ago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2023 X 2022:</a:t>
            </a:r>
          </a:p>
          <a:p>
            <a:pPr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- Receita Total: </a:t>
            </a:r>
            <a:r>
              <a:rPr lang="pt-BR" sz="1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- 5,8%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real</a:t>
            </a:r>
          </a:p>
          <a:p>
            <a:pPr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Despesa Total : </a:t>
            </a:r>
            <a:r>
              <a:rPr lang="pt-BR" sz="1600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+ 4,5% </a:t>
            </a: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real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8DD06D7-448C-4065-DC82-EA7C38932C51}"/>
              </a:ext>
            </a:extLst>
          </p:cNvPr>
          <p:cNvCxnSpPr>
            <a:cxnSpLocks/>
          </p:cNvCxnSpPr>
          <p:nvPr/>
        </p:nvCxnSpPr>
        <p:spPr>
          <a:xfrm>
            <a:off x="1778468" y="2025048"/>
            <a:ext cx="8416953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836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BCB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87759B-0253-B024-FDD5-665A9CCBB949}"/>
              </a:ext>
            </a:extLst>
          </p:cNvPr>
          <p:cNvGraphicFramePr>
            <a:graphicFrameLocks/>
          </p:cNvGraphicFramePr>
          <p:nvPr/>
        </p:nvGraphicFramePr>
        <p:xfrm>
          <a:off x="950753" y="0"/>
          <a:ext cx="10261232" cy="6521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740974" imgH="6108744" progId="Excel.Sheet.12">
                  <p:link updateAutomatic="1"/>
                </p:oleObj>
              </mc:Choice>
              <mc:Fallback>
                <p:oleObj name="Worksheet" r:id="rId4" imgW="9740974" imgH="610874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4D87759B-0253-B024-FDD5-665A9CCBB9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0753" y="0"/>
                        <a:ext cx="10261232" cy="6521451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802655ED-1AF8-785F-2526-97D9166BEC52}"/>
              </a:ext>
            </a:extLst>
          </p:cNvPr>
          <p:cNvCxnSpPr/>
          <p:nvPr/>
        </p:nvCxnSpPr>
        <p:spPr>
          <a:xfrm>
            <a:off x="1711356" y="3294776"/>
            <a:ext cx="926144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4F78BB1-E90A-21EB-9929-B71D4FC0456A}"/>
              </a:ext>
            </a:extLst>
          </p:cNvPr>
          <p:cNvCxnSpPr/>
          <p:nvPr/>
        </p:nvCxnSpPr>
        <p:spPr>
          <a:xfrm flipV="1">
            <a:off x="2841072" y="2304176"/>
            <a:ext cx="0" cy="347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90E5A6-8229-F355-516F-EB123AF9B653}"/>
              </a:ext>
            </a:extLst>
          </p:cNvPr>
          <p:cNvSpPr txBox="1"/>
          <p:nvPr/>
        </p:nvSpPr>
        <p:spPr>
          <a:xfrm>
            <a:off x="1990229" y="1781494"/>
            <a:ext cx="1823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Aprovação PEC Gastos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2FA0894-C691-DF53-F787-95790A2134DA}"/>
              </a:ext>
            </a:extLst>
          </p:cNvPr>
          <p:cNvSpPr txBox="1"/>
          <p:nvPr/>
        </p:nvSpPr>
        <p:spPr>
          <a:xfrm>
            <a:off x="9304221" y="1781493"/>
            <a:ext cx="1364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PLOA 2024</a:t>
            </a:r>
          </a:p>
          <a:p>
            <a:pPr algn="ctr" defTabSz="1219170">
              <a:buClr>
                <a:srgbClr val="000000"/>
              </a:buClr>
            </a:pPr>
            <a:r>
              <a:rPr lang="pt-BR" sz="16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77,7%</a:t>
            </a:r>
          </a:p>
        </p:txBody>
      </p:sp>
    </p:spTree>
    <p:extLst>
      <p:ext uri="{BB962C8B-B14F-4D97-AF65-F5344CB8AC3E}">
        <p14:creationId xmlns:p14="http://schemas.microsoft.com/office/powerpoint/2010/main" val="69628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7997"/>
            <a:chOff x="0" y="0"/>
            <a:chExt cx="9144001" cy="3228973"/>
          </a:xfrm>
          <a:noFill/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3228973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3228973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29" y="6466114"/>
            <a:ext cx="6385752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BCB, IBGE, FRED e BUREAU OF LABOR STATISTICS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FB13F720-A2E9-8C55-3E5C-CD8E317D5E62}"/>
              </a:ext>
            </a:extLst>
          </p:cNvPr>
          <p:cNvGraphicFramePr>
            <a:graphicFrameLocks/>
          </p:cNvGraphicFramePr>
          <p:nvPr/>
        </p:nvGraphicFramePr>
        <p:xfrm>
          <a:off x="1036800" y="100353"/>
          <a:ext cx="10123200" cy="552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740974" imgH="6108744" progId="Excel.Sheet.12">
                  <p:link updateAutomatic="1"/>
                </p:oleObj>
              </mc:Choice>
              <mc:Fallback>
                <p:oleObj name="Worksheet" r:id="rId4" imgW="9740974" imgH="6108744" progId="Excel.Sheet.12">
                  <p:link updateAutomatic="1"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FB13F720-A2E9-8C55-3E5C-CD8E317D5E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6800" y="100353"/>
                        <a:ext cx="10123200" cy="5529600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BA582BDD-220B-35F4-1A5C-47C1A9F05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3198" y="5594377"/>
          <a:ext cx="10123201" cy="514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8229797" imgH="387438" progId="Excel.Sheet.12">
                  <p:link updateAutomatic="1"/>
                </p:oleObj>
              </mc:Choice>
              <mc:Fallback>
                <p:oleObj name="Worksheet" r:id="rId6" imgW="8229797" imgH="387438" progId="Excel.Sheet.12">
                  <p:link updateAutomatic="1"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BA582BDD-220B-35F4-1A5C-47C1A9F05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3198" y="5594377"/>
                        <a:ext cx="10123201" cy="514793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876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/>
        </p:nvSpPr>
        <p:spPr>
          <a:xfrm>
            <a:off x="408600" y="846234"/>
            <a:ext cx="10336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>
                <a:solidFill>
                  <a:srgbClr val="413F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Final 2023</a:t>
            </a:r>
            <a:endParaRPr sz="4000" kern="0" dirty="0">
              <a:solidFill>
                <a:srgbClr val="413F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330303" y="1597358"/>
            <a:ext cx="11224800" cy="861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Reforma Tributária Consumo – PEC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Medidas de Arrecadação</a:t>
            </a:r>
            <a:endParaRPr sz="2933" kern="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14;p20">
            <a:extLst>
              <a:ext uri="{FF2B5EF4-FFF2-40B4-BE49-F238E27FC236}">
                <a16:creationId xmlns:a16="http://schemas.microsoft.com/office/drawing/2014/main" id="{C0AB21D2-58CC-23C8-D6A1-0C4AE5071842}"/>
              </a:ext>
            </a:extLst>
          </p:cNvPr>
          <p:cNvSpPr txBox="1"/>
          <p:nvPr/>
        </p:nvSpPr>
        <p:spPr>
          <a:xfrm>
            <a:off x="330303" y="2619221"/>
            <a:ext cx="103368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1900" rIns="121900" bIns="121900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4000" kern="0" dirty="0">
                <a:solidFill>
                  <a:srgbClr val="413F4B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Ano 2024</a:t>
            </a:r>
            <a:endParaRPr sz="4000" kern="0" dirty="0">
              <a:solidFill>
                <a:srgbClr val="413F4B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3" name="Google Shape;115;p20">
            <a:extLst>
              <a:ext uri="{FF2B5EF4-FFF2-40B4-BE49-F238E27FC236}">
                <a16:creationId xmlns:a16="http://schemas.microsoft.com/office/drawing/2014/main" id="{DF6FED97-C8F6-0669-8E0C-5CBF6F9CECEE}"/>
              </a:ext>
            </a:extLst>
          </p:cNvPr>
          <p:cNvSpPr txBox="1"/>
          <p:nvPr/>
        </p:nvSpPr>
        <p:spPr>
          <a:xfrm>
            <a:off x="330303" y="3480953"/>
            <a:ext cx="11224800" cy="3036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Situação Fiscal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Espaço para Redução Selic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Eleições Municipais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Demandas dos Municípios (primeiro semestre)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Leis Complementares Reforma Tributária Consumo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Reforma Tributária Renda</a:t>
            </a:r>
          </a:p>
          <a:p>
            <a:pPr marL="380990" indent="-380990" defTabSz="1219170">
              <a:buClr>
                <a:srgbClr val="F89106"/>
              </a:buClr>
              <a:buFont typeface="Wingdings" panose="05000000000000000000" pitchFamily="2" charset="2"/>
              <a:buChar char="§"/>
            </a:pPr>
            <a:r>
              <a:rPr lang="pt-BR" sz="2933" i="1" kern="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Eleições para Presidentes das Casas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0" name="Rectangle 1029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3DECD2-75B6-F70D-9BF9-ACD569FCCC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5" y="4221271"/>
            <a:ext cx="5582701" cy="2242159"/>
          </a:xfrm>
        </p:spPr>
        <p:txBody>
          <a:bodyPr>
            <a:normAutofit/>
          </a:bodyPr>
          <a:lstStyle/>
          <a:p>
            <a:pPr algn="l"/>
            <a:r>
              <a:rPr lang="pt-BR" sz="2000" b="1" dirty="0"/>
              <a:t>Obrigado</a:t>
            </a:r>
          </a:p>
          <a:p>
            <a:pPr algn="l"/>
            <a:r>
              <a:rPr lang="pt-BR" sz="2000" b="1" dirty="0"/>
              <a:t>Camila Leal Calais</a:t>
            </a:r>
          </a:p>
          <a:p>
            <a:pPr algn="l"/>
            <a:r>
              <a:rPr lang="pt-BR" sz="2000" b="1" dirty="0"/>
              <a:t>Esteves Pedro Colnago Junior</a:t>
            </a:r>
          </a:p>
          <a:p>
            <a:pPr algn="l"/>
            <a:r>
              <a:rPr lang="pt-BR" sz="2000" b="1" dirty="0"/>
              <a:t>Fulvio Neri Balmant</a:t>
            </a:r>
          </a:p>
          <a:p>
            <a:pPr algn="l"/>
            <a:r>
              <a:rPr lang="pt-BR" sz="2000" b="1" dirty="0"/>
              <a:t>Mauro </a:t>
            </a:r>
            <a:r>
              <a:rPr lang="pt-BR" sz="2000" b="1" dirty="0" err="1"/>
              <a:t>Wassilewsky</a:t>
            </a:r>
            <a:r>
              <a:rPr lang="pt-BR" sz="2000" b="1" dirty="0"/>
              <a:t> Caetano</a:t>
            </a:r>
          </a:p>
        </p:txBody>
      </p:sp>
      <p:pic>
        <p:nvPicPr>
          <p:cNvPr id="1025" name="Imagem 2" descr="ilustrações, clipart, desenhos animados e ícones de mapa mundo seperate países azuis com contorno branco - world">
            <a:extLst>
              <a:ext uri="{FF2B5EF4-FFF2-40B4-BE49-F238E27FC236}">
                <a16:creationId xmlns:a16="http://schemas.microsoft.com/office/drawing/2014/main" id="{55B53D2A-1A52-20DC-4A36-05A2EFA76A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9" r="36625" b="1"/>
          <a:stretch>
            <a:fillRect/>
          </a:stretch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C1D6345-C3A0-C76B-3437-6388ABD1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260765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2910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62572D-8C37-1BC8-6C75-16018628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47"/>
            <a:ext cx="13769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pic>
        <p:nvPicPr>
          <p:cNvPr id="2049" name="Imagem 1" descr="Gráfico, Gráfico de radar, Gráfico de bolhas&#10;&#10;Descrição gerada automaticamente">
            <a:extLst>
              <a:ext uri="{FF2B5EF4-FFF2-40B4-BE49-F238E27FC236}">
                <a16:creationId xmlns:a16="http://schemas.microsoft.com/office/drawing/2014/main" id="{AD0F1D3D-D068-721C-9F6D-4F1D68DF3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60" y="1248491"/>
            <a:ext cx="4953284" cy="514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7FA4CD98-B871-B03C-E060-1EF7A41725B9}"/>
              </a:ext>
            </a:extLst>
          </p:cNvPr>
          <p:cNvSpPr txBox="1">
            <a:spLocks/>
          </p:cNvSpPr>
          <p:nvPr/>
        </p:nvSpPr>
        <p:spPr>
          <a:xfrm>
            <a:off x="5634334" y="1200644"/>
            <a:ext cx="6284764" cy="50101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b="1" dirty="0"/>
              <a:t>COVID -19 ampliou o fosso entre ricos e pobres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Mudanças na geopolítica mundial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Nacionalismos e enfraquecimentos das Instituições democráticas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Imigrações em larga escala</a:t>
            </a:r>
          </a:p>
          <a:p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Segurança alimentar, acesso a recursos naturais e água, tornaram-se fortes pilares da economia nas estratégias de governos;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Aumento global de inflação;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Aumento na frequência de eventos de catástrofes naturais;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pt-B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600" dirty="0"/>
              <a:t>Ocorrência de tensões sociais em diversos países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462243-F592-BA18-4BB8-8835EFD6CCE1}"/>
              </a:ext>
            </a:extLst>
          </p:cNvPr>
          <p:cNvSpPr txBox="1">
            <a:spLocks noChangeAspect="1"/>
          </p:cNvSpPr>
          <p:nvPr/>
        </p:nvSpPr>
        <p:spPr>
          <a:xfrm>
            <a:off x="130277" y="315508"/>
            <a:ext cx="10515600" cy="4514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/>
              <a:t>CENÁRIO DE RISCOS GLOBAIS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60930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62572D-8C37-1BC8-6C75-16018628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47"/>
            <a:ext cx="13769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FA4CD98-B871-B03C-E060-1EF7A41725B9}"/>
              </a:ext>
            </a:extLst>
          </p:cNvPr>
          <p:cNvSpPr txBox="1">
            <a:spLocks/>
          </p:cNvSpPr>
          <p:nvPr/>
        </p:nvSpPr>
        <p:spPr>
          <a:xfrm>
            <a:off x="6238755" y="1830172"/>
            <a:ext cx="5953245" cy="36647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1600" dirty="0"/>
              <a:t>Em 2022, registrou-se um número crescente de episódios em vários países em escala global.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u="sng" dirty="0"/>
              <a:t>Europa e Ásia Central</a:t>
            </a:r>
          </a:p>
          <a:p>
            <a:pPr algn="just"/>
            <a:endParaRPr lang="pt-BR" sz="1600" u="sng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dirty="0"/>
              <a:t>Aumento do custo de vida em diversos países.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b="1" u="sng" dirty="0"/>
              <a:t>América Latina e Caribe</a:t>
            </a:r>
          </a:p>
          <a:p>
            <a:pPr algn="just"/>
            <a:endParaRPr lang="pt-BR" sz="1600" u="sng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dirty="0"/>
              <a:t>Protestos devido ao aumento da inflação.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sz="1600" dirty="0"/>
          </a:p>
          <a:p>
            <a:pPr algn="just"/>
            <a:r>
              <a:rPr lang="pt-BR" sz="1600" b="1" u="sng" dirty="0"/>
              <a:t>América do Norte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pt-BR" sz="1600" dirty="0"/>
              <a:t>Ocorrência de protestos políticos nos EUA e Canada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462243-F592-BA18-4BB8-8835EFD6CCE1}"/>
              </a:ext>
            </a:extLst>
          </p:cNvPr>
          <p:cNvSpPr txBox="1">
            <a:spLocks noChangeAspect="1"/>
          </p:cNvSpPr>
          <p:nvPr/>
        </p:nvSpPr>
        <p:spPr>
          <a:xfrm>
            <a:off x="130277" y="315508"/>
            <a:ext cx="10515600" cy="4514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000" b="1" dirty="0"/>
              <a:t>NÚMERO DE PROTESTOS OCORRIDOS ENTRE 2006 - 2022</a:t>
            </a:r>
          </a:p>
        </p:txBody>
      </p:sp>
      <p:pic>
        <p:nvPicPr>
          <p:cNvPr id="5121" name="image8.png" descr="image5.png ">
            <a:extLst>
              <a:ext uri="{FF2B5EF4-FFF2-40B4-BE49-F238E27FC236}">
                <a16:creationId xmlns:a16="http://schemas.microsoft.com/office/drawing/2014/main" id="{13228856-9988-3943-450E-B99194681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7" y="766916"/>
            <a:ext cx="5703364" cy="2662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10D6306D-DDB3-EB73-ACCE-06023E33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5114" y="1227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Carlito"/>
              </a:rPr>
            </a:b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11702FEA-F77B-7B54-C8B0-F5D9ADFB5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0376" y="-8349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99905" tIns="45720" rIns="120612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pt-BR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Carlito"/>
              </a:rPr>
              <a:t>Figure 6: Targets of protests 2021-2022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33C1BB1-DA65-1F5D-5817-EC1660BE8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0376" y="-3745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Carlito"/>
              </a:rPr>
            </a:b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10.png">
            <a:extLst>
              <a:ext uri="{FF2B5EF4-FFF2-40B4-BE49-F238E27FC236}">
                <a16:creationId xmlns:a16="http://schemas.microsoft.com/office/drawing/2014/main" id="{6F46758E-8986-A9FD-D3A8-070AF236528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77" y="3537848"/>
            <a:ext cx="5594813" cy="274535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BEE12B6-5754-0559-8679-833244B96403}"/>
              </a:ext>
            </a:extLst>
          </p:cNvPr>
          <p:cNvSpPr txBox="1"/>
          <p:nvPr/>
        </p:nvSpPr>
        <p:spPr>
          <a:xfrm>
            <a:off x="130277" y="6473921"/>
            <a:ext cx="5346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effectLst/>
                <a:latin typeface="Carlito"/>
                <a:ea typeface="Carlito"/>
                <a:cs typeface="Carlito"/>
              </a:rPr>
              <a:t>Author’s analysis of world protests in media sources 2021-2022, number of active protest episodes by region; each protest is counted yearly when ongoing, see</a:t>
            </a:r>
            <a:r>
              <a:rPr lang="en-US" sz="900" u="sng" strike="noStrike" dirty="0">
                <a:effectLst/>
                <a:latin typeface="Carlito"/>
                <a:ea typeface="Carlito"/>
                <a:cs typeface="Carl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</a:t>
            </a:r>
            <a:r>
              <a:rPr lang="en-US" sz="900" u="sng" strike="noStrike" dirty="0">
                <a:solidFill>
                  <a:srgbClr val="0563C1"/>
                </a:solidFill>
                <a:effectLst/>
                <a:latin typeface="Carlito"/>
                <a:ea typeface="Carlito"/>
                <a:cs typeface="Carl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900" dirty="0">
                <a:solidFill>
                  <a:srgbClr val="0000ED"/>
                </a:solidFill>
                <a:effectLst/>
                <a:latin typeface="Carlito"/>
                <a:ea typeface="Carlito"/>
                <a:cs typeface="Carlito"/>
                <a:hlinkClick r:id="rId5"/>
              </a:rPr>
              <a:t>https://worldprotests.org/</a:t>
            </a:r>
            <a:r>
              <a:rPr lang="pt-BR" sz="900" dirty="0">
                <a:effectLst/>
              </a:rPr>
              <a:t> 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71558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0029-EA87-D267-CFC1-11DE2115D7E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0277" y="315508"/>
            <a:ext cx="10515600" cy="451408"/>
          </a:xfrm>
        </p:spPr>
        <p:txBody>
          <a:bodyPr>
            <a:normAutofit/>
          </a:bodyPr>
          <a:lstStyle/>
          <a:p>
            <a:r>
              <a:rPr lang="pt-BR" sz="2000" b="1" dirty="0"/>
              <a:t>PRINCIPAIS RISCOS POLÍTICOS QUE PODEM IMPACTAR AS EMPRESAS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988F94-71F5-6454-C942-6BFDD3D6DD96}"/>
              </a:ext>
            </a:extLst>
          </p:cNvPr>
          <p:cNvSpPr txBox="1"/>
          <p:nvPr/>
        </p:nvSpPr>
        <p:spPr>
          <a:xfrm>
            <a:off x="5909014" y="1703664"/>
            <a:ext cx="608371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dirty="0"/>
              <a:t>“O risco político é a possibilidade de um negócio sofrer devido à instabilidades ou mudanças políticas num país”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pt-BR" dirty="0"/>
          </a:p>
          <a:p>
            <a:pPr algn="just"/>
            <a:r>
              <a:rPr lang="pt-BR" dirty="0"/>
              <a:t>“Quando se trata de risco político, podemos dizer, até certo ponto, pela sua imprevisibilidade”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“Risco Político, também conhecido como “risco geopolítico”, é o risco de perda de ativos, rendimentos ou propriedades sofrida por empresas, credores ou investidores devido mudanças políticas ou de instabilidade num país”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“Os riscos políticos podem impactar drasticamente o investimento de uma empresa num determinado país”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47492FD-6FD1-6E48-EE22-1D2399AF4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673"/>
            <a:ext cx="56007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8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262572D-8C37-1BC8-6C75-16018628B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47"/>
            <a:ext cx="1376978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462243-F592-BA18-4BB8-8835EFD6CCE1}"/>
              </a:ext>
            </a:extLst>
          </p:cNvPr>
          <p:cNvSpPr txBox="1">
            <a:spLocks noChangeAspect="1"/>
          </p:cNvSpPr>
          <p:nvPr/>
        </p:nvSpPr>
        <p:spPr>
          <a:xfrm>
            <a:off x="79901" y="119022"/>
            <a:ext cx="10515600" cy="451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ESTRATÉGIA GERAL DE RISCOS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0D6306D-DDB3-EB73-ACCE-06023E33C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05114" y="122729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pt-B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rlito"/>
                <a:cs typeface="Carlito"/>
              </a:rPr>
            </a:br>
            <a:endParaRPr kumimoji="0" lang="en-US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8677902-72BC-4A70-5DC5-F4A0BA8EC006}"/>
              </a:ext>
            </a:extLst>
          </p:cNvPr>
          <p:cNvSpPr txBox="1"/>
          <p:nvPr/>
        </p:nvSpPr>
        <p:spPr>
          <a:xfrm>
            <a:off x="6349181" y="5900458"/>
            <a:ext cx="5759247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pt-PT" sz="1200" b="1" dirty="0"/>
              <a:t>Confisco, expropriação e nacionalização </a:t>
            </a:r>
          </a:p>
          <a:p>
            <a:r>
              <a:rPr lang="pt-PT" sz="1200" dirty="0"/>
              <a:t>Protege os investimentos segurados (credores e ações) de ações confiscatórias e similares do governo anfitrião</a:t>
            </a:r>
            <a:endParaRPr lang="pt-BR" sz="12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C8F0209-BAA6-C096-012C-AE5A64B49EB8}"/>
              </a:ext>
            </a:extLst>
          </p:cNvPr>
          <p:cNvSpPr txBox="1"/>
          <p:nvPr/>
        </p:nvSpPr>
        <p:spPr>
          <a:xfrm>
            <a:off x="79901" y="5912033"/>
            <a:ext cx="6158668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 b="1"/>
            </a:lvl1pPr>
          </a:lstStyle>
          <a:p>
            <a:r>
              <a:rPr lang="pt-PT" sz="1200" dirty="0"/>
              <a:t>Inconversibilidade ou não transferência de moeda </a:t>
            </a:r>
          </a:p>
          <a:p>
            <a:r>
              <a:rPr lang="pt-PT" sz="1200" b="0" dirty="0"/>
              <a:t>Fuga de euros/dólares ou outras moedas fortes, fazendo com que o Governo restrinja a conversão, ou transferências de Euros/dólares. </a:t>
            </a:r>
            <a:endParaRPr lang="pt-BR" sz="1200" b="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FB6E9CF-0C09-6A0D-D1CF-3C18CEA128B3}"/>
              </a:ext>
            </a:extLst>
          </p:cNvPr>
          <p:cNvSpPr txBox="1"/>
          <p:nvPr/>
        </p:nvSpPr>
        <p:spPr>
          <a:xfrm>
            <a:off x="79901" y="3991206"/>
            <a:ext cx="615866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 b="1"/>
            </a:lvl1pPr>
          </a:lstStyle>
          <a:p>
            <a:r>
              <a:rPr lang="pt-PT" sz="1200" dirty="0"/>
              <a:t>Frustração contratual</a:t>
            </a:r>
          </a:p>
          <a:p>
            <a:r>
              <a:rPr lang="pt-PT" sz="1200" b="0" dirty="0"/>
              <a:t>Um ato, lei, decreto, regulamento ou embargo do governo anfitrião que impede legalmente o cumprimento do contrato</a:t>
            </a:r>
            <a:endParaRPr lang="pt-BR" sz="1200" b="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7055BB68-8FE5-25FF-434A-C8E306EB0A49}"/>
              </a:ext>
            </a:extLst>
          </p:cNvPr>
          <p:cNvSpPr txBox="1"/>
          <p:nvPr/>
        </p:nvSpPr>
        <p:spPr>
          <a:xfrm>
            <a:off x="6349181" y="4907924"/>
            <a:ext cx="575924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 b="1"/>
            </a:lvl1pPr>
          </a:lstStyle>
          <a:p>
            <a:r>
              <a:rPr lang="pt-PT" sz="1200" dirty="0"/>
              <a:t>Violência Política</a:t>
            </a:r>
          </a:p>
          <a:p>
            <a:r>
              <a:rPr lang="pt-PT" sz="1200" b="0" dirty="0"/>
              <a:t>A violência política, guerra civil, insurreição, rebelião, revolução, sabotagem ou terrorismo. </a:t>
            </a:r>
            <a:endParaRPr lang="pt-BR" sz="1200" b="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4BFD66DA-BFA1-2906-40DB-226B592A08DF}"/>
              </a:ext>
            </a:extLst>
          </p:cNvPr>
          <p:cNvSpPr txBox="1"/>
          <p:nvPr/>
        </p:nvSpPr>
        <p:spPr>
          <a:xfrm>
            <a:off x="6349181" y="3970558"/>
            <a:ext cx="57592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defPPr>
              <a:defRPr lang="pt-BR"/>
            </a:defPPr>
            <a:lvl1pPr>
              <a:defRPr sz="1400" b="1"/>
            </a:lvl1pPr>
          </a:lstStyle>
          <a:p>
            <a:r>
              <a:rPr lang="pt-PT" sz="1200" dirty="0"/>
              <a:t>Importação / Exportação </a:t>
            </a:r>
          </a:p>
          <a:p>
            <a:r>
              <a:rPr lang="pt-PT" sz="1200" b="0" dirty="0"/>
              <a:t>Incapacidade de importar, exportar ou operar cancelamento ilegal de uma licença de importação, exportação ou operação pelo governo anfitrião</a:t>
            </a:r>
            <a:endParaRPr lang="pt-BR" sz="1200" b="0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7E1516F-9133-9A93-5C38-AB1A6CF36046}"/>
              </a:ext>
            </a:extLst>
          </p:cNvPr>
          <p:cNvSpPr txBox="1"/>
          <p:nvPr/>
        </p:nvSpPr>
        <p:spPr>
          <a:xfrm>
            <a:off x="79901" y="4921797"/>
            <a:ext cx="615866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PT" sz="1200" b="1" dirty="0"/>
              <a:t>Riscos Cibernéticos</a:t>
            </a:r>
          </a:p>
          <a:p>
            <a:r>
              <a:rPr lang="pt-PT" sz="1200" dirty="0"/>
              <a:t>Riscos relacionados a ataques e invasão virtual, vazamento de informações, perda de dados, etc.</a:t>
            </a:r>
          </a:p>
          <a:p>
            <a:endParaRPr lang="pt-BR" sz="1200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9F46DDD2-DA2C-376D-0DD1-BBB23F561682}"/>
              </a:ext>
            </a:extLst>
          </p:cNvPr>
          <p:cNvSpPr txBox="1"/>
          <p:nvPr/>
        </p:nvSpPr>
        <p:spPr>
          <a:xfrm>
            <a:off x="0" y="3613319"/>
            <a:ext cx="40348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u="sng" dirty="0"/>
              <a:t>Possíveis Riscos que podem ser cobertos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799C777-EF42-C1DA-2CE9-F1DFCE09A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17" y="861465"/>
            <a:ext cx="6032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07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0029-EA87-D267-CFC1-11DE2115D7E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0277" y="315508"/>
            <a:ext cx="10515600" cy="451408"/>
          </a:xfrm>
        </p:spPr>
        <p:txBody>
          <a:bodyPr>
            <a:normAutofit/>
          </a:bodyPr>
          <a:lstStyle/>
          <a:p>
            <a:r>
              <a:rPr lang="pt-BR" sz="2000" b="1" dirty="0"/>
              <a:t>COMO AS EMPRESAS PODEM MITIGAR O IMPACTO DOS RISCOS POLÍTICOS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0ADBB64-6434-C8D5-3B86-272C127A624C}"/>
              </a:ext>
            </a:extLst>
          </p:cNvPr>
          <p:cNvSpPr txBox="1"/>
          <p:nvPr/>
        </p:nvSpPr>
        <p:spPr>
          <a:xfrm>
            <a:off x="4352081" y="914435"/>
            <a:ext cx="759389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b="1" dirty="0" err="1"/>
              <a:t>Conforme</a:t>
            </a:r>
            <a:r>
              <a:rPr lang="en-US" sz="1700" b="1" dirty="0"/>
              <a:t> </a:t>
            </a:r>
            <a:r>
              <a:rPr lang="en-US" sz="1700" b="1" dirty="0" err="1"/>
              <a:t>estudos</a:t>
            </a:r>
            <a:r>
              <a:rPr lang="en-US" sz="1700" b="1" dirty="0"/>
              <a:t>* </a:t>
            </a:r>
            <a:r>
              <a:rPr lang="en-US" sz="1700" b="1" dirty="0" err="1"/>
              <a:t>realizados</a:t>
            </a:r>
            <a:r>
              <a:rPr lang="en-US" sz="1700" b="1" dirty="0"/>
              <a:t> pela “</a:t>
            </a:r>
            <a:r>
              <a:rPr lang="en-US" sz="1700" b="1" spc="-15" dirty="0">
                <a:solidFill>
                  <a:srgbClr val="282F85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Wharton School of the University of Pennsylvania”</a:t>
            </a:r>
            <a:r>
              <a:rPr lang="pt-BR" sz="1700" b="1" spc="-15" dirty="0">
                <a:solidFill>
                  <a:srgbClr val="282F8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sz="1700" b="1" dirty="0"/>
              <a:t>uitas empresas enfrentam riscos políticos em todo o mundo, mas grande parte delas estão mal preparadas, reativas e sem confiança na sua capacidade de enfrentar esses riscos com sucesso. 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/>
              <a:t>O estudo identifica cinco passos para as empresas gerirem os seus riscos políticos de forma mais proativa e estratégica:</a:t>
            </a:r>
          </a:p>
          <a:p>
            <a:pPr algn="just"/>
            <a:endParaRPr lang="pt-BR" sz="1600" dirty="0"/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Identificar e coletar dados quantitativos de risco político;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Avaliar os impactos comerciais do risco político;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Integrar o risco político nos processos de toda á empresa;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Incorporar o risco político no planejamento estratégico;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1600" dirty="0"/>
              <a:t>Criar um comité geoestratégico multifuncional.</a:t>
            </a:r>
          </a:p>
          <a:p>
            <a:pPr marL="342900" indent="-342900" algn="just">
              <a:buFont typeface="+mj-lt"/>
              <a:buAutoNum type="arabicPeriod"/>
            </a:pPr>
            <a:endParaRPr lang="pt-BR" sz="1600" dirty="0"/>
          </a:p>
          <a:p>
            <a:pPr marL="342900" indent="-342900" algn="just">
              <a:buFont typeface="+mj-lt"/>
              <a:buAutoNum type="arabicPeriod"/>
            </a:pPr>
            <a:endParaRPr lang="pt-BR" sz="1600" dirty="0"/>
          </a:p>
          <a:p>
            <a:pPr marL="342900" indent="-342900" algn="just">
              <a:buFont typeface="+mj-lt"/>
              <a:buAutoNum type="arabicPeriod"/>
            </a:pPr>
            <a:endParaRPr lang="pt-BR" sz="1600" dirty="0"/>
          </a:p>
          <a:p>
            <a:pPr marL="342900" indent="-342900" algn="just">
              <a:buFont typeface="+mj-lt"/>
              <a:buAutoNum type="arabicPeriod"/>
            </a:pPr>
            <a:endParaRPr lang="pt-BR" sz="1600" dirty="0"/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BR" sz="800" dirty="0"/>
              <a:t>*Estudo baseou-se numa entrevista com mais de mil executivos de nível C, um quarto dos quais eram CEO. Metade dos entrevistados representava empresas com receitas superiores a US$ 5 bilhões. Os entrevistados da pesquisa estavam localizados nas Américas; Europa, Médio Oriente e África; e Ásia-Pacífico. </a:t>
            </a:r>
          </a:p>
          <a:p>
            <a:pPr algn="just"/>
            <a:r>
              <a:rPr lang="pt-BR" sz="800" dirty="0"/>
              <a:t>O estudo abrangeu sete indústrias – manufatura avançada e mobilidade; produtos de consumo; energia e recursos; serviços financeiros; ciências da saúde e bem-estar; imobiliário, hotelaria e construção; e tecnologia, mídia e telecomunicações.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1C0D50-E3AB-6784-82CD-C59AFA66D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3005" y="1397057"/>
            <a:ext cx="828325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0360CF2-B770-1C53-5E54-4707D452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744" y="25405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077" name="Imagem 15" descr="International Marketing - Political Risk">
            <a:extLst>
              <a:ext uri="{FF2B5EF4-FFF2-40B4-BE49-F238E27FC236}">
                <a16:creationId xmlns:a16="http://schemas.microsoft.com/office/drawing/2014/main" id="{7BCC8B1B-C39F-B13C-710F-518A2FDE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42" y="914435"/>
            <a:ext cx="2844417" cy="274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m 16" descr="How Companies Can Navigate Political Risks Successfully - Knowledge at  Wharton">
            <a:extLst>
              <a:ext uri="{FF2B5EF4-FFF2-40B4-BE49-F238E27FC236}">
                <a16:creationId xmlns:a16="http://schemas.microsoft.com/office/drawing/2014/main" id="{D90E5AB1-0D09-E946-C89D-B0E4187128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2" r="18803"/>
          <a:stretch>
            <a:fillRect/>
          </a:stretch>
        </p:blipFill>
        <p:spPr bwMode="auto">
          <a:xfrm>
            <a:off x="582594" y="3807529"/>
            <a:ext cx="3097565" cy="246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14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CA0029-EA87-D267-CFC1-11DE2115D7E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0277" y="315508"/>
            <a:ext cx="10515600" cy="451408"/>
          </a:xfrm>
        </p:spPr>
        <p:txBody>
          <a:bodyPr>
            <a:normAutofit/>
          </a:bodyPr>
          <a:lstStyle/>
          <a:p>
            <a:r>
              <a:rPr lang="pt-BR" sz="2000" b="1" dirty="0"/>
              <a:t>EXEMPLOS DE SINISTROS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B988F94-71F5-6454-C942-6BFDD3D6DD96}"/>
              </a:ext>
            </a:extLst>
          </p:cNvPr>
          <p:cNvSpPr txBox="1"/>
          <p:nvPr/>
        </p:nvSpPr>
        <p:spPr>
          <a:xfrm>
            <a:off x="130277" y="876813"/>
            <a:ext cx="5748763" cy="5893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400" b="1" dirty="0"/>
              <a:t>País: </a:t>
            </a:r>
            <a:r>
              <a:rPr lang="pt-PT" sz="1400" dirty="0"/>
              <a:t>Chile</a:t>
            </a:r>
            <a:r>
              <a:rPr lang="pt-BR" sz="1400" dirty="0"/>
              <a:t> / </a:t>
            </a:r>
            <a:r>
              <a:rPr lang="pt-BR" sz="1400" b="1" dirty="0"/>
              <a:t>Danos Materiais:  </a:t>
            </a:r>
            <a:r>
              <a:rPr lang="pt-BR" sz="1400" dirty="0"/>
              <a:t>Aprox. USD 2 - 4 Bilhões </a:t>
            </a:r>
            <a:endParaRPr lang="pt-PT" sz="1400" dirty="0"/>
          </a:p>
          <a:p>
            <a:pPr algn="just"/>
            <a:endParaRPr lang="pt-PT" sz="1400" dirty="0"/>
          </a:p>
          <a:p>
            <a:pPr algn="just"/>
            <a:r>
              <a:rPr lang="pt-PT" sz="1400" dirty="0"/>
              <a:t>Os motins que eclodiram em Santiago em 2019, resultaram nas maiores perdas de seguros desde o terramoto chileno de fevereiro de 2015.</a:t>
            </a:r>
          </a:p>
          <a:p>
            <a:pPr algn="just"/>
            <a:endParaRPr lang="pt-PT" sz="1400" dirty="0"/>
          </a:p>
          <a:p>
            <a:pPr algn="just"/>
            <a:r>
              <a:rPr lang="pt-PT" sz="1400" dirty="0"/>
              <a:t>Pesquisa da consultoria PCS com dados da Verisk Maplecroft™ e do relatório Global Powers of Retailing 2019 o evento gerou perdas estimadas </a:t>
            </a:r>
            <a:r>
              <a:rPr lang="pt-BR" sz="1400" dirty="0"/>
              <a:t>de aprox. USD 900 milhões </a:t>
            </a:r>
            <a:r>
              <a:rPr lang="pt-PT" sz="1400" dirty="0"/>
              <a:t>na Indústria de Seguros de Varejo</a:t>
            </a:r>
            <a:r>
              <a:rPr lang="pt-BR" sz="1400" dirty="0"/>
              <a:t> (Walmart USD 500M)</a:t>
            </a:r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BR" sz="1400" dirty="0"/>
          </a:p>
          <a:p>
            <a:pPr algn="just"/>
            <a:endParaRPr lang="pt-PT" sz="1400" b="1" dirty="0"/>
          </a:p>
          <a:p>
            <a:pPr algn="just"/>
            <a:r>
              <a:rPr lang="pt-PT" sz="1400" b="1" dirty="0"/>
              <a:t>País:  </a:t>
            </a:r>
            <a:r>
              <a:rPr lang="pt-PT" sz="1400" dirty="0"/>
              <a:t>USA / </a:t>
            </a:r>
            <a:r>
              <a:rPr lang="pt-BR" sz="1400" dirty="0"/>
              <a:t> </a:t>
            </a:r>
            <a:r>
              <a:rPr lang="pt-BR" sz="1400" b="1" dirty="0"/>
              <a:t>Danos materiais:  </a:t>
            </a:r>
            <a:r>
              <a:rPr lang="pt-BR" sz="1400" dirty="0"/>
              <a:t>&gt; 1 Bilhão</a:t>
            </a:r>
            <a:endParaRPr lang="pt-PT" sz="1400" b="1" dirty="0"/>
          </a:p>
          <a:p>
            <a:pPr algn="just"/>
            <a:r>
              <a:rPr lang="pt-PT" sz="1400" dirty="0"/>
              <a:t>Estimativas indicam que os danos segurados causados após os protestos Black Lives Matter em 2020 foram os primeiros a ultrapassar a marca do bilhão nos Estados Unidos</a:t>
            </a:r>
            <a:endParaRPr lang="pt-BR" sz="1400" dirty="0"/>
          </a:p>
          <a:p>
            <a:pPr algn="just"/>
            <a:endParaRPr lang="pt-BR" sz="1400" dirty="0"/>
          </a:p>
          <a:p>
            <a:pPr algn="just"/>
            <a:r>
              <a:rPr lang="pt-BR" sz="1400" b="1" dirty="0"/>
              <a:t>País:</a:t>
            </a:r>
            <a:r>
              <a:rPr lang="pt-BR" sz="1400" dirty="0"/>
              <a:t> </a:t>
            </a:r>
            <a:r>
              <a:rPr lang="pt-PT" sz="1400" dirty="0"/>
              <a:t>Franca </a:t>
            </a:r>
            <a:r>
              <a:rPr lang="pt-BR" sz="1400" dirty="0"/>
              <a:t>/ </a:t>
            </a:r>
            <a:r>
              <a:rPr lang="pt-BR" sz="1400" b="1" dirty="0"/>
              <a:t>Danos Materiais: </a:t>
            </a:r>
            <a:r>
              <a:rPr lang="pt-BR" sz="1400" dirty="0"/>
              <a:t>Aprox. USD 1 Bilhões</a:t>
            </a:r>
          </a:p>
          <a:p>
            <a:pPr algn="just"/>
            <a:r>
              <a:rPr lang="pt-PT" sz="1400" dirty="0"/>
              <a:t>Seguradoras Francesas estimam perdas aproxima de USD 1 bilhões.</a:t>
            </a:r>
          </a:p>
          <a:p>
            <a:pPr algn="just"/>
            <a:r>
              <a:rPr lang="pt-PT" sz="900" dirty="0">
                <a:hlinkClick r:id="rId2"/>
              </a:rPr>
              <a:t>https://www.reinsurancene.ws/riots-in-france-expected-to-pose-manageable-losses-for-insurance-industry-dbrs-morningstar/</a:t>
            </a:r>
            <a:endParaRPr lang="pt-PT" sz="900" dirty="0"/>
          </a:p>
          <a:p>
            <a:pPr algn="just"/>
            <a:endParaRPr lang="pt-PT" sz="900" dirty="0"/>
          </a:p>
        </p:txBody>
      </p:sp>
      <p:pic>
        <p:nvPicPr>
          <p:cNvPr id="19" name="Imagem 18" descr="Tabela&#10;&#10;Descrição gerada automaticamente">
            <a:extLst>
              <a:ext uri="{FF2B5EF4-FFF2-40B4-BE49-F238E27FC236}">
                <a16:creationId xmlns:a16="http://schemas.microsoft.com/office/drawing/2014/main" id="{25487AD8-595B-21E1-DE55-BD9175DDE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77" y="2646536"/>
            <a:ext cx="5370574" cy="1917291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8D72DB52-F2C5-1AF6-E0AF-E3BFA745CF45}"/>
              </a:ext>
            </a:extLst>
          </p:cNvPr>
          <p:cNvSpPr txBox="1"/>
          <p:nvPr/>
        </p:nvSpPr>
        <p:spPr>
          <a:xfrm>
            <a:off x="6095999" y="887454"/>
            <a:ext cx="580380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400" b="1" dirty="0"/>
              <a:t>País: China / Exportação Soja</a:t>
            </a:r>
          </a:p>
          <a:p>
            <a:pPr algn="just"/>
            <a:r>
              <a:rPr lang="pt-PT" sz="1400" dirty="0"/>
              <a:t>Autoridades chinesas recusaram a entrada de remessas de soja brasileira vendidas a vários compradores devido à contaminação por "feijão vermelho”(alto nível de toxicidade) que pode ser perigoso. Devido a esta situação autoridades chinesas emitiram regulamentos reduzindo a tolerância a quase zero na época de remessa segurada. </a:t>
            </a:r>
          </a:p>
          <a:p>
            <a:pPr algn="just"/>
            <a:r>
              <a:rPr lang="pt-PT" sz="1400" dirty="0"/>
              <a:t>Os valores da reclamação são para perdas no valor de venda previsto no contrato.</a:t>
            </a:r>
          </a:p>
          <a:p>
            <a:pPr algn="just"/>
            <a:r>
              <a:rPr lang="pt-PT" sz="900" dirty="0">
                <a:hlinkClick r:id="rId4"/>
              </a:rPr>
              <a:t>www.swissre.com</a:t>
            </a:r>
            <a:endParaRPr lang="pt-PT" sz="900" dirty="0"/>
          </a:p>
          <a:p>
            <a:pPr algn="just"/>
            <a:endParaRPr lang="pt-PT" sz="1400" dirty="0"/>
          </a:p>
          <a:p>
            <a:pPr algn="just"/>
            <a:r>
              <a:rPr lang="pt-PT" sz="1400" b="1" dirty="0"/>
              <a:t>País: Bolívia / Nacionalização setor mineiro / Fev2007</a:t>
            </a:r>
          </a:p>
          <a:p>
            <a:pPr algn="just"/>
            <a:endParaRPr lang="pt-PT" sz="1400" dirty="0"/>
          </a:p>
          <a:p>
            <a:pPr algn="just"/>
            <a:r>
              <a:rPr lang="pt-PT" sz="1400" dirty="0"/>
              <a:t>A empresa suíça de comércio de commodities Glencore Internacional está lutando contra a nacionalização de sua fundição de estanho </a:t>
            </a:r>
            <a:r>
              <a:rPr lang="pt-PT" sz="1400" dirty="0" err="1"/>
              <a:t>Vinto</a:t>
            </a:r>
            <a:r>
              <a:rPr lang="pt-PT" sz="1400" dirty="0"/>
              <a:t> pelo governo boliviano. Glencore está exigindo compensação integral de acordo com a legislação boliviana e internacional e buscar arbitragem internacional. O caso ainda não está resolvido.</a:t>
            </a:r>
          </a:p>
          <a:p>
            <a:pPr algn="just"/>
            <a:r>
              <a:rPr lang="pt-PT" sz="900" dirty="0">
                <a:hlinkClick r:id="rId4"/>
              </a:rPr>
              <a:t>www.swissre.com</a:t>
            </a:r>
            <a:endParaRPr lang="pt-PT" sz="900" dirty="0"/>
          </a:p>
          <a:p>
            <a:pPr algn="just"/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07276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7745213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Novo Caged (Geração de Emprego) e </a:t>
            </a:r>
            <a:r>
              <a:rPr lang="pt-BR" sz="1467" kern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PNADc</a:t>
            </a: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 (Taxa de Desemprego)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2B4BBDD-F36F-C1EB-81E5-4A0362779A77}"/>
              </a:ext>
            </a:extLst>
          </p:cNvPr>
          <p:cNvGraphicFramePr>
            <a:graphicFrameLocks/>
          </p:cNvGraphicFramePr>
          <p:nvPr/>
        </p:nvGraphicFramePr>
        <p:xfrm>
          <a:off x="1034400" y="163713"/>
          <a:ext cx="10123200" cy="630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9740974" imgH="6108744" progId="Excel.Sheet.12">
                  <p:link updateAutomatic="1"/>
                </p:oleObj>
              </mc:Choice>
              <mc:Fallback>
                <p:oleObj name="Worksheet" r:id="rId4" imgW="9740974" imgH="6108744" progId="Excel.Sheet.12">
                  <p:link updateAutomatic="1"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2B4BBDD-F36F-C1EB-81E5-4A0362779A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400" y="163713"/>
                        <a:ext cx="10123200" cy="6302400"/>
                      </a:xfrm>
                      <a:prstGeom prst="rect">
                        <a:avLst/>
                      </a:prstGeom>
                      <a:ln w="28575">
                        <a:solidFill>
                          <a:srgbClr val="EC5A2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397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17"/>
          <p:cNvGrpSpPr/>
          <p:nvPr/>
        </p:nvGrpSpPr>
        <p:grpSpPr>
          <a:xfrm>
            <a:off x="6676338" y="3"/>
            <a:ext cx="5515663" cy="6858000"/>
            <a:chOff x="0" y="0"/>
            <a:chExt cx="9144001" cy="5143500"/>
          </a:xfrm>
        </p:grpSpPr>
        <p:pic>
          <p:nvPicPr>
            <p:cNvPr id="90" name="Google Shape;90;p17"/>
            <p:cNvPicPr preferRelativeResize="0"/>
            <p:nvPr/>
          </p:nvPicPr>
          <p:blipFill rotWithShape="1">
            <a:blip r:embed="rId3">
              <a:alphaModFix/>
            </a:blip>
            <a:srcRect r="24138"/>
            <a:stretch/>
          </p:blipFill>
          <p:spPr>
            <a:xfrm>
              <a:off x="0" y="0"/>
              <a:ext cx="6936749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7"/>
            <p:cNvPicPr preferRelativeResize="0"/>
            <p:nvPr/>
          </p:nvPicPr>
          <p:blipFill rotWithShape="1">
            <a:blip r:embed="rId3">
              <a:alphaModFix/>
            </a:blip>
            <a:srcRect r="62528"/>
            <a:stretch/>
          </p:blipFill>
          <p:spPr>
            <a:xfrm>
              <a:off x="5717550" y="0"/>
              <a:ext cx="3426451" cy="51435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2BC4AFC-3FAA-48B0-8FC0-8F5F37EF1C74}"/>
              </a:ext>
            </a:extLst>
          </p:cNvPr>
          <p:cNvGraphicFramePr>
            <a:graphicFrameLocks/>
          </p:cNvGraphicFramePr>
          <p:nvPr/>
        </p:nvGraphicFramePr>
        <p:xfrm>
          <a:off x="1060163" y="162687"/>
          <a:ext cx="10095037" cy="63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Google Shape;121;p21">
            <a:extLst>
              <a:ext uri="{FF2B5EF4-FFF2-40B4-BE49-F238E27FC236}">
                <a16:creationId xmlns:a16="http://schemas.microsoft.com/office/drawing/2014/main" id="{C74453A3-94F1-CAD4-927C-999B04F91EA2}"/>
              </a:ext>
            </a:extLst>
          </p:cNvPr>
          <p:cNvSpPr txBox="1"/>
          <p:nvPr/>
        </p:nvSpPr>
        <p:spPr>
          <a:xfrm>
            <a:off x="33931" y="6466114"/>
            <a:ext cx="4965317" cy="500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1" tIns="121901" rIns="121901" bIns="121901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467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/>
                <a:ea typeface="Montserrat"/>
                <a:cs typeface="Montserrat"/>
                <a:sym typeface="Montserrat"/>
              </a:rPr>
              <a:t>Fonte: BCB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3E5B94-E5D2-3529-CEB9-7BE883DA6C7C}"/>
              </a:ext>
            </a:extLst>
          </p:cNvPr>
          <p:cNvSpPr txBox="1"/>
          <p:nvPr/>
        </p:nvSpPr>
        <p:spPr>
          <a:xfrm>
            <a:off x="4363729" y="1146627"/>
            <a:ext cx="657309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Expectativa de Recorde Histórico ao final de 2023</a:t>
            </a:r>
          </a:p>
        </p:txBody>
      </p:sp>
    </p:spTree>
    <p:extLst>
      <p:ext uri="{BB962C8B-B14F-4D97-AF65-F5344CB8AC3E}">
        <p14:creationId xmlns:p14="http://schemas.microsoft.com/office/powerpoint/2010/main" val="38454735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1116</Words>
  <Application>Microsoft Office PowerPoint</Application>
  <PresentationFormat>Widescreen</PresentationFormat>
  <Paragraphs>144</Paragraphs>
  <Slides>17</Slides>
  <Notes>9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Vínculos</vt:lpstr>
      </vt:variant>
      <vt:variant>
        <vt:i4>8</vt:i4>
      </vt:variant>
      <vt:variant>
        <vt:lpstr>Títulos de slides</vt:lpstr>
      </vt:variant>
      <vt:variant>
        <vt:i4>17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Carlito</vt:lpstr>
      <vt:lpstr>Leelawadee UI</vt:lpstr>
      <vt:lpstr>Montserrat</vt:lpstr>
      <vt:lpstr>Montserrat Black</vt:lpstr>
      <vt:lpstr>Wingdings</vt:lpstr>
      <vt:lpstr>Tema do Office</vt:lpstr>
      <vt:lpstr>Simple Light</vt:lpstr>
      <vt:lpstr>file:///\\CNSEG.INT\CNSEG\ESTUDOS\Demandas%20pontuais\Esteves%20Colnago\Apresentação%20C6\Slide%201%20-%20Novo.xlsx!Caged</vt:lpstr>
      <vt:lpstr>file:///\\CNSEG.INT\CNSEG\ESTUDOS\Demandas%20pontuais\Esteves%20Colnago\Apresentação%20C6\Slide%203.xlsx!Gráfico!%5bSlide%203.xlsx%5dGráfico%20Gráfico%201</vt:lpstr>
      <vt:lpstr>file:///\\CNSEG.INT\CNSEG\ESTUDOS\Demandas%20pontuais\Esteves%20Colnago\Apresentação%20C6\Slide%204.xlsx!Gráfico1</vt:lpstr>
      <vt:lpstr>file:///\\CNSEG.INT\CNSEG\ESTUDOS\Demandas%20pontuais\Esteves%20Colnago\Apresentação%20C6\Slide%204.xlsx!STP-20230620103944717!L7C7:L10C24</vt:lpstr>
      <vt:lpstr>file:///\\CNSEG.INT\CNSEG\ESTUDOS\Demandas%20pontuais\Esteves%20Colnago\Apresentação%20C6\Slide%207.xlsx!Gráfico1</vt:lpstr>
      <vt:lpstr>file:///\\CNSEG.INT\CNSEG\ESTUDOS\Demandas%20pontuais\Esteves%20Colnago\Apresentação%20C6\Slide%208.xlsx!Gráfico1</vt:lpstr>
      <vt:lpstr>file:///\\CNSEG.INT\CNSEG\ESTUDOS\Demandas%20pontuais\Esteves%20Colnago\Apresentação%20C6\Slide%206.xlsx!Gráfico2</vt:lpstr>
      <vt:lpstr>file:///\\CNSEG.INT\CNSEG\ESTUDOS\Demandas%20pontuais\Esteves%20Colnago\Apresentação%20C6\Slide%206.xlsx!STP-20230620103944717!L280C12:L281C22</vt:lpstr>
      <vt:lpstr>Riscos Políticos: Impactos e Estratégia para as Empresas </vt:lpstr>
      <vt:lpstr>Apresentação do PowerPoint</vt:lpstr>
      <vt:lpstr>Apresentação do PowerPoint</vt:lpstr>
      <vt:lpstr>PRINCIPAIS RISCOS POLÍTICOS QUE PODEM IMPACTAR AS EMPRESAS</vt:lpstr>
      <vt:lpstr>Apresentação do PowerPoint</vt:lpstr>
      <vt:lpstr>COMO AS EMPRESAS PODEM MITIGAR O IMPACTO DOS RISCOS POLÍTICOS</vt:lpstr>
      <vt:lpstr>EXEMPLOS DE SINISTROS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wassilewsky caetano</dc:creator>
  <cp:lastModifiedBy>fulvio.balmant@basf.com</cp:lastModifiedBy>
  <cp:revision>19</cp:revision>
  <dcterms:created xsi:type="dcterms:W3CDTF">2023-09-17T12:13:32Z</dcterms:created>
  <dcterms:modified xsi:type="dcterms:W3CDTF">2023-10-09T14:16:46Z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9b0f87a-e31e-4151-841c-33ff022e129b_Enabled">
    <vt:lpwstr>true</vt:lpwstr>
  </property>
  <property fmtid="{D5CDD505-2E9C-101B-9397-08002B2CF9AE}" pid="3" name="MSIP_Label_09b0f87a-e31e-4151-841c-33ff022e129b_SetDate">
    <vt:lpwstr>2023-10-02T18:28:18Z</vt:lpwstr>
  </property>
  <property fmtid="{D5CDD505-2E9C-101B-9397-08002B2CF9AE}" pid="4" name="MSIP_Label_09b0f87a-e31e-4151-841c-33ff022e129b_Method">
    <vt:lpwstr>Standard</vt:lpwstr>
  </property>
  <property fmtid="{D5CDD505-2E9C-101B-9397-08002B2CF9AE}" pid="5" name="MSIP_Label_09b0f87a-e31e-4151-841c-33ff022e129b_Name">
    <vt:lpwstr>Uso Interno</vt:lpwstr>
  </property>
  <property fmtid="{D5CDD505-2E9C-101B-9397-08002B2CF9AE}" pid="6" name="MSIP_Label_09b0f87a-e31e-4151-841c-33ff022e129b_SiteId">
    <vt:lpwstr>5cc6c66d-ffb2-469f-9385-cda840e57836</vt:lpwstr>
  </property>
  <property fmtid="{D5CDD505-2E9C-101B-9397-08002B2CF9AE}" pid="7" name="MSIP_Label_09b0f87a-e31e-4151-841c-33ff022e129b_ActionId">
    <vt:lpwstr>8e1cbaa6-098c-4ea2-967a-870c4c43cf04</vt:lpwstr>
  </property>
  <property fmtid="{D5CDD505-2E9C-101B-9397-08002B2CF9AE}" pid="8" name="MSIP_Label_09b0f87a-e31e-4151-841c-33ff022e129b_ContentBits">
    <vt:lpwstr>2</vt:lpwstr>
  </property>
  <property fmtid="{D5CDD505-2E9C-101B-9397-08002B2CF9AE}" pid="9" name="ClassificationContentMarkingFooterLocations">
    <vt:lpwstr>Tema do Office:8</vt:lpwstr>
  </property>
  <property fmtid="{D5CDD505-2E9C-101B-9397-08002B2CF9AE}" pid="10" name="ClassificationContentMarkingFooterText">
    <vt:lpwstr> Classificação: Uso Interno</vt:lpwstr>
  </property>
  <property fmtid="{D5CDD505-2E9C-101B-9397-08002B2CF9AE}" pid="11" name="MSIP_Label_06530cf4-8573-4c29-a912-bbcdac835909_Enabled">
    <vt:lpwstr>true</vt:lpwstr>
  </property>
  <property fmtid="{D5CDD505-2E9C-101B-9397-08002B2CF9AE}" pid="12" name="MSIP_Label_06530cf4-8573-4c29-a912-bbcdac835909_SetDate">
    <vt:lpwstr>2023-10-09T14:16:46Z</vt:lpwstr>
  </property>
  <property fmtid="{D5CDD505-2E9C-101B-9397-08002B2CF9AE}" pid="13" name="MSIP_Label_06530cf4-8573-4c29-a912-bbcdac835909_Method">
    <vt:lpwstr>Standard</vt:lpwstr>
  </property>
  <property fmtid="{D5CDD505-2E9C-101B-9397-08002B2CF9AE}" pid="14" name="MSIP_Label_06530cf4-8573-4c29-a912-bbcdac835909_Name">
    <vt:lpwstr>06530cf4-8573-4c29-a912-bbcdac835909</vt:lpwstr>
  </property>
  <property fmtid="{D5CDD505-2E9C-101B-9397-08002B2CF9AE}" pid="15" name="MSIP_Label_06530cf4-8573-4c29-a912-bbcdac835909_SiteId">
    <vt:lpwstr>ecaa386b-c8df-4ce0-ad01-740cbdb5ba55</vt:lpwstr>
  </property>
  <property fmtid="{D5CDD505-2E9C-101B-9397-08002B2CF9AE}" pid="16" name="MSIP_Label_06530cf4-8573-4c29-a912-bbcdac835909_ActionId">
    <vt:lpwstr>3cbad471-f58d-4142-9f5f-015e48813816</vt:lpwstr>
  </property>
  <property fmtid="{D5CDD505-2E9C-101B-9397-08002B2CF9AE}" pid="17" name="MSIP_Label_06530cf4-8573-4c29-a912-bbcdac835909_ContentBits">
    <vt:lpwstr>2</vt:lpwstr>
  </property>
</Properties>
</file>